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8" r:id="rId2"/>
  </p:sldMasterIdLst>
  <p:notesMasterIdLst>
    <p:notesMasterId r:id="rId6"/>
  </p:notesMasterIdLst>
  <p:sldIdLst>
    <p:sldId id="370" r:id="rId3"/>
    <p:sldId id="573" r:id="rId4"/>
    <p:sldId id="524" r:id="rId5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426"/>
    <a:srgbClr val="000066"/>
    <a:srgbClr val="003217"/>
    <a:srgbClr val="CC0000"/>
    <a:srgbClr val="087A08"/>
    <a:srgbClr val="0000FF"/>
    <a:srgbClr val="D000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82" autoAdjust="0"/>
    <p:restoredTop sz="94660"/>
  </p:normalViewPr>
  <p:slideViewPr>
    <p:cSldViewPr>
      <p:cViewPr>
        <p:scale>
          <a:sx n="66" d="100"/>
          <a:sy n="66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933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408" tIns="42204" rIns="84408" bIns="42204"/>
          <a:lstStyle/>
          <a:p>
            <a:pPr>
              <a:buFontTx/>
              <a:buChar char="-"/>
            </a:pPr>
            <a:r>
              <a:rPr lang="en-GB" altLang="pl-PL" smtClean="0">
                <a:latin typeface="Arial" pitchFamily="34" charset="0"/>
              </a:rPr>
              <a:t>Solid fuel SCI represent a very fragmented and diverse market in Europe</a:t>
            </a:r>
          </a:p>
          <a:p>
            <a:pPr lvl="1">
              <a:buFontTx/>
              <a:buChar char="-"/>
            </a:pPr>
            <a:r>
              <a:rPr lang="en-GB" altLang="pl-PL" smtClean="0">
                <a:latin typeface="Arial" pitchFamily="34" charset="0"/>
              </a:rPr>
              <a:t> different user environments (domestic, commercial, industrial)</a:t>
            </a:r>
          </a:p>
          <a:p>
            <a:pPr lvl="1">
              <a:buFontTx/>
              <a:buChar char="-"/>
            </a:pPr>
            <a:r>
              <a:rPr lang="en-GB" altLang="pl-PL" smtClean="0">
                <a:latin typeface="Arial" pitchFamily="34" charset="0"/>
              </a:rPr>
              <a:t> no clear capacity boundaries b/n different environments</a:t>
            </a:r>
          </a:p>
          <a:p>
            <a:pPr lvl="1">
              <a:buFontTx/>
              <a:buChar char="-"/>
            </a:pPr>
            <a:r>
              <a:rPr lang="en-GB" altLang="pl-PL" smtClean="0">
                <a:latin typeface="Arial" pitchFamily="34" charset="0"/>
              </a:rPr>
              <a:t> 50 MW an upper limit </a:t>
            </a:r>
            <a:r>
              <a:rPr lang="en-GB" altLang="pl-PL" smtClean="0">
                <a:latin typeface="Arial" pitchFamily="34" charset="0"/>
                <a:sym typeface="Wingdings" pitchFamily="2" charset="2"/>
              </a:rPr>
              <a:t> Large combustion installations </a:t>
            </a:r>
            <a:br>
              <a:rPr lang="en-GB" altLang="pl-PL" smtClean="0">
                <a:latin typeface="Arial" pitchFamily="34" charset="0"/>
                <a:sym typeface="Wingdings" pitchFamily="2" charset="2"/>
              </a:rPr>
            </a:br>
            <a:r>
              <a:rPr lang="en-GB" altLang="pl-PL" smtClean="0">
                <a:latin typeface="Arial" pitchFamily="34" charset="0"/>
                <a:sym typeface="Wingdings" pitchFamily="2" charset="2"/>
              </a:rPr>
              <a:t>(LCP &amp; IPPC Directive)</a:t>
            </a:r>
            <a:endParaRPr lang="en-GB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C738-C45F-4926-934E-41639BBDEF1E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8DEA-80C5-4A74-8AB4-6509CA5474EA}" type="datetime1">
              <a:rPr lang="en-US" smtClean="0">
                <a:solidFill>
                  <a:schemeClr val="bg1"/>
                </a:solidFill>
              </a:rPr>
              <a:pPr/>
              <a:t>12/1/2017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8A38-61C7-4B43-815F-8177044FAFA9}" type="datetime1">
              <a:rPr lang="en-US" smtClean="0">
                <a:solidFill>
                  <a:schemeClr val="bg1"/>
                </a:solidFill>
              </a:rPr>
              <a:pPr/>
              <a:t>12/1/2017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02C0-F4B4-4FD7-9230-202688CCA447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36E3-9F0C-46A5-9AF0-82A375DE6D5F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BA9B-1349-43DB-80F2-EFC2E75D8060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3EC0-CC54-4C29-B7E0-F770D6DDF218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803E-BAA2-4772-8817-8AA5D0B24B6A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0D1B-6755-4589-91C6-11B6EA186689}" type="datetime1">
              <a:rPr lang="en-US" smtClean="0">
                <a:solidFill>
                  <a:schemeClr val="bg1"/>
                </a:solidFill>
              </a:rPr>
              <a:pPr/>
              <a:t>12/1/2017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480-ABBC-4BFC-B133-897AAB6333C8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FC65-A1FE-40A7-BF3E-8CD2D5B38930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28851-3825-43E4-8ED8-FF36CEE484ED}" type="datetime1">
              <a:rPr lang="en-US" smtClean="0">
                <a:solidFill>
                  <a:schemeClr val="bg1"/>
                </a:solidFill>
              </a:rPr>
              <a:pPr/>
              <a:t>12/1/2017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kument_programu_Microsoft_Office_Word_97_20031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39552" y="3714752"/>
            <a:ext cx="4392488" cy="2018504"/>
          </a:xfrm>
        </p:spPr>
        <p:txBody>
          <a:bodyPr>
            <a:normAutofit/>
          </a:bodyPr>
          <a:lstStyle/>
          <a:p>
            <a:pPr algn="l"/>
            <a:r>
              <a:rPr lang="pl-PL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l-PL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dr hab. inż. Mieczysława </a:t>
            </a:r>
            <a:r>
              <a:rPr lang="pl-PL" sz="18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Najbar</a:t>
            </a:r>
            <a:r>
              <a:rPr lang="pl-PL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pl-PL" sz="18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</a:t>
            </a:r>
            <a:r>
              <a:rPr lang="pl-PL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Chemii Uniwersytetu </a:t>
            </a:r>
            <a:r>
              <a:rPr lang="pl-PL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Jagiellońskiego</a:t>
            </a:r>
            <a:r>
              <a:rPr lang="pl-PL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Kraków </a:t>
            </a:r>
            <a:endParaRPr lang="pl-PL" sz="18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 Jacek Ręka</a:t>
            </a:r>
          </a:p>
          <a:p>
            <a:pPr algn="l"/>
            <a:r>
              <a:rPr lang="pl-PL" sz="18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CEBUD</a:t>
            </a:r>
            <a:endParaRPr lang="pl-PL" sz="18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Kraków</a:t>
            </a:r>
          </a:p>
          <a:p>
            <a:pPr algn="l"/>
            <a:endParaRPr lang="pl-PL" sz="18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18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18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27584" y="177281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000066"/>
                </a:solidFill>
                <a:ea typeface="+mj-ea"/>
                <a:cs typeface="+mj-cs"/>
              </a:rPr>
              <a:t>Katalizator ograniczania emisji </a:t>
            </a:r>
            <a:r>
              <a:rPr lang="pl-PL" sz="3200" b="1" dirty="0" err="1">
                <a:solidFill>
                  <a:srgbClr val="000066"/>
                </a:solidFill>
                <a:ea typeface="+mj-ea"/>
                <a:cs typeface="+mj-cs"/>
              </a:rPr>
              <a:t>NOx</a:t>
            </a:r>
            <a:r>
              <a:rPr lang="pl-PL" sz="3200" b="1" dirty="0">
                <a:solidFill>
                  <a:srgbClr val="000066"/>
                </a:solidFill>
                <a:ea typeface="+mj-ea"/>
                <a:cs typeface="+mj-cs"/>
              </a:rPr>
              <a:t> i </a:t>
            </a:r>
            <a:r>
              <a:rPr lang="pl-PL" sz="3200" b="1" dirty="0" smtClean="0">
                <a:solidFill>
                  <a:srgbClr val="000066"/>
                </a:solidFill>
                <a:ea typeface="+mj-ea"/>
                <a:cs typeface="+mj-cs"/>
              </a:rPr>
              <a:t>produktów </a:t>
            </a:r>
            <a:r>
              <a:rPr lang="pl-PL" sz="3200" b="1" dirty="0">
                <a:solidFill>
                  <a:srgbClr val="000066"/>
                </a:solidFill>
                <a:ea typeface="+mj-ea"/>
                <a:cs typeface="+mj-cs"/>
              </a:rPr>
              <a:t>niepełnego spalania </a:t>
            </a:r>
            <a:r>
              <a:rPr lang="pl-PL" sz="3200" b="1" dirty="0" smtClean="0">
                <a:solidFill>
                  <a:srgbClr val="000066"/>
                </a:solidFill>
                <a:ea typeface="+mj-ea"/>
                <a:cs typeface="+mj-cs"/>
              </a:rPr>
              <a:t>paliw</a:t>
            </a:r>
          </a:p>
        </p:txBody>
      </p:sp>
      <p:sp>
        <p:nvSpPr>
          <p:cNvPr id="7" name="Prostokąt 6"/>
          <p:cNvSpPr/>
          <p:nvPr/>
        </p:nvSpPr>
        <p:spPr>
          <a:xfrm>
            <a:off x="395536" y="6014322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0066"/>
                </a:solidFill>
              </a:rPr>
              <a:t>URZĄDZENIA </a:t>
            </a:r>
            <a:r>
              <a:rPr lang="pl-PL" sz="1400" b="1" dirty="0">
                <a:solidFill>
                  <a:srgbClr val="000066"/>
                </a:solidFill>
              </a:rPr>
              <a:t>GRZEWCZE NA PALIWA STAŁE MAŁEJ MOCY </a:t>
            </a:r>
            <a:r>
              <a:rPr lang="pl-PL" sz="1400" b="1" dirty="0" smtClean="0">
                <a:solidFill>
                  <a:srgbClr val="000066"/>
                </a:solidFill>
              </a:rPr>
              <a:t>….</a:t>
            </a:r>
          </a:p>
          <a:p>
            <a:pPr algn="ctr"/>
            <a:r>
              <a:rPr lang="pl-PL" sz="1400" b="1" dirty="0" smtClean="0">
                <a:solidFill>
                  <a:srgbClr val="000066"/>
                </a:solidFill>
              </a:rPr>
              <a:t> </a:t>
            </a:r>
            <a:r>
              <a:rPr lang="pl-PL" sz="1400" b="1" dirty="0">
                <a:solidFill>
                  <a:srgbClr val="000066"/>
                </a:solidFill>
              </a:rPr>
              <a:t>Szkolenie techniczne, Katowice</a:t>
            </a:r>
            <a:r>
              <a:rPr lang="pl-PL" sz="1400" b="1" dirty="0" smtClean="0">
                <a:solidFill>
                  <a:srgbClr val="000066"/>
                </a:solidFill>
              </a:rPr>
              <a:t> </a:t>
            </a:r>
            <a:r>
              <a:rPr lang="pl-PL" sz="1400" b="1" dirty="0">
                <a:solidFill>
                  <a:srgbClr val="000066"/>
                </a:solidFill>
              </a:rPr>
              <a:t>1</a:t>
            </a:r>
            <a:r>
              <a:rPr lang="pl-PL" sz="1400" b="1" dirty="0" smtClean="0">
                <a:solidFill>
                  <a:srgbClr val="000066"/>
                </a:solidFill>
              </a:rPr>
              <a:t> </a:t>
            </a:r>
            <a:r>
              <a:rPr lang="pl-PL" sz="1400" b="1" dirty="0">
                <a:solidFill>
                  <a:srgbClr val="000066"/>
                </a:solidFill>
              </a:rPr>
              <a:t>grudnia 2017 </a:t>
            </a:r>
            <a:r>
              <a:rPr lang="pl-PL" sz="1400" b="1" dirty="0" smtClean="0">
                <a:solidFill>
                  <a:srgbClr val="000066"/>
                </a:solidFill>
              </a:rPr>
              <a:t>r.</a:t>
            </a:r>
            <a:endParaRPr lang="pl-PL" sz="1400" b="1" dirty="0">
              <a:solidFill>
                <a:srgbClr val="000066"/>
              </a:solidFill>
            </a:endParaRPr>
          </a:p>
          <a:p>
            <a:r>
              <a:rPr lang="pl-PL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9974396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188912"/>
            <a:ext cx="7776864" cy="935832"/>
          </a:xfrm>
        </p:spPr>
        <p:txBody>
          <a:bodyPr lIns="91440" tIns="45720" rIns="91440" bIns="45720">
            <a:noAutofit/>
          </a:bodyPr>
          <a:lstStyle/>
          <a:p>
            <a:r>
              <a:rPr lang="pl-PL" sz="2400" b="1" dirty="0" smtClean="0"/>
              <a:t>Porównanie emisji zanieczyszczeń ze spalania drewna w ogrzewaczu pomieszczeń z i bez zastosowania katalizatora</a:t>
            </a:r>
            <a:br>
              <a:rPr lang="pl-PL" sz="2400" b="1" dirty="0" smtClean="0"/>
            </a:br>
            <a:endParaRPr lang="en-GB" altLang="pl-PL" sz="24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57224" y="984022"/>
          <a:ext cx="7643865" cy="5214041"/>
        </p:xfrm>
        <a:graphic>
          <a:graphicData uri="http://schemas.openxmlformats.org/presentationml/2006/ole">
            <p:oleObj spid="_x0000_s1026" name="Document" r:id="rId4" imgW="10144917" imgH="691918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206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800" b="1" dirty="0" smtClean="0">
              <a:solidFill>
                <a:srgbClr val="005426"/>
              </a:solidFill>
              <a:latin typeface="Monotype Corsiva" panose="03010101010201010101" pitchFamily="66" charset="0"/>
              <a:ea typeface="Cambria Math" panose="02040503050406030204" pitchFamily="18" charset="0"/>
              <a:cs typeface="Calibri Light" panose="020F0302020204030204" pitchFamily="34" charset="0"/>
            </a:endParaRPr>
          </a:p>
          <a:p>
            <a:pPr algn="ctr">
              <a:buNone/>
            </a:pPr>
            <a:r>
              <a:rPr lang="pl-PL" sz="4800" b="1" dirty="0" smtClean="0">
                <a:latin typeface="+mj-lt"/>
                <a:ea typeface="Cambria Math" panose="02040503050406030204" pitchFamily="18" charset="0"/>
                <a:cs typeface="Calibri Light" panose="020F0302020204030204" pitchFamily="34" charset="0"/>
              </a:rPr>
              <a:t>Dziękuję </a:t>
            </a:r>
            <a:r>
              <a:rPr lang="pl-PL" sz="4800" b="1" dirty="0">
                <a:latin typeface="+mj-lt"/>
                <a:ea typeface="Cambria Math" panose="02040503050406030204" pitchFamily="18" charset="0"/>
                <a:cs typeface="Calibri Light" panose="020F0302020204030204" pitchFamily="34" charset="0"/>
              </a:rPr>
              <a:t>Państwu za uwagę</a:t>
            </a:r>
            <a:r>
              <a:rPr lang="pl-PL" sz="4800" b="1" dirty="0" smtClean="0">
                <a:latin typeface="+mj-lt"/>
                <a:ea typeface="Cambria Math" panose="02040503050406030204" pitchFamily="18" charset="0"/>
                <a:cs typeface="Calibri Light" panose="020F0302020204030204" pitchFamily="34" charset="0"/>
              </a:rPr>
              <a:t>!</a:t>
            </a:r>
            <a:endParaRPr lang="pl-PL" sz="2000" dirty="0" smtClean="0">
              <a:latin typeface="+mj-lt"/>
            </a:endParaRPr>
          </a:p>
          <a:p>
            <a:pPr>
              <a:buNone/>
            </a:pPr>
            <a:endParaRPr lang="pl-PL" sz="2000" dirty="0">
              <a:latin typeface="Century Gothic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187272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DFF113-48FA-404A-82C2-2B543F9DE3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Pokaz na ekranie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5" baseType="lpstr">
      <vt:lpstr>Motyw pakietu Office</vt:lpstr>
      <vt:lpstr>Document</vt:lpstr>
      <vt:lpstr>Slajd 1</vt:lpstr>
      <vt:lpstr>Porównanie emisji zanieczyszczeń ze spalania drewna w ogrzewaczu pomieszczeń z i bez zastosowania katalizatora 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2014-05-28T10:09:16Z</dcterms:created>
  <dcterms:modified xsi:type="dcterms:W3CDTF">2017-12-01T05:57:34Z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</Properties>
</file>